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0" r:id="rId5"/>
    <p:sldId id="261" r:id="rId6"/>
    <p:sldId id="262" r:id="rId7"/>
    <p:sldId id="263" r:id="rId8"/>
    <p:sldId id="264" r:id="rId9"/>
    <p:sldId id="265" r:id="rId10"/>
    <p:sldId id="266" r:id="rId11"/>
    <p:sldId id="259" r:id="rId12"/>
    <p:sldId id="267" r:id="rId13"/>
    <p:sldId id="268" r:id="rId14"/>
    <p:sldId id="269" r:id="rId15"/>
    <p:sldId id="270" r:id="rId16"/>
    <p:sldId id="271" r:id="rId17"/>
    <p:sldId id="272"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1" d="100"/>
          <a:sy n="81" d="100"/>
        </p:scale>
        <p:origin x="62" y="2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4AF60A-713C-41BA-9788-4C493DDC0A9C}"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5E0FA7-C445-42F7-AF66-A4F5A6FC8A9C}"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5AC5C5-1A57-4420-8AFB-CE41693A794B}"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200"/>
            </a:lvl2pPr>
            <a:lvl3pPr>
              <a:defRPr sz="2000"/>
            </a:lvl3pPr>
            <a:lvl4pPr>
              <a:defRPr sz="1800"/>
            </a:lvl4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A4C08AF-84E6-4329-8E67-FEA434B47075}"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4F6EE328-6AFF-436B-881F-213D56084544}" type="datetimeFigureOut">
              <a:rPr lang="en-US" dirty="0"/>
              <a:t>12/31/2018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02069A-09EE-4C7C-86A4-2314A404921D}" type="datetimeFigureOut">
              <a:rPr lang="en-US" dirty="0"/>
              <a:t>12/31/2018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6EE7F1-171E-411F-96CA-A251A21496E7}" type="datetimeFigureOut">
              <a:rPr lang="en-US" dirty="0"/>
              <a:t>12/31/2018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72C98D-A273-4547-9B92-97D7769F71A6}" type="datetimeFigureOut">
              <a:rPr lang="en-US" dirty="0"/>
              <a:t>12/31/2018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CD67-0644-446C-B2AD-1C09BF34F286}" type="datetimeFigureOut">
              <a:rPr lang="en-US" dirty="0"/>
              <a:t>12/31/2018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1480828-6983-48AD-9E27-CBD3696F837E}" type="datetimeFigureOut">
              <a:rPr lang="en-US" dirty="0"/>
              <a:t>12/31/2018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C5EFB91-0324-450E-B17F-36DC0ECCE413}" type="datetimeFigureOut">
              <a:rPr lang="en-US" dirty="0"/>
              <a:t>12/31/2018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2E37674-C1BA-4107-9B06-6D4CAC3A3DF5}" type="datetimeFigureOut">
              <a:rPr lang="en-US" dirty="0"/>
              <a:t>12/31/2018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libguides.lib.msu.edu/c.php?g=96256&amp;p=626273" TargetMode="External"/><Relationship Id="rId2" Type="http://schemas.openxmlformats.org/officeDocument/2006/relationships/hyperlink" Target="http://www.kumc.edu/SAH/OTEd/jradel/Poster_Presentations/PstrStart.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559" y="1432223"/>
            <a:ext cx="10070593" cy="3035808"/>
          </a:xfrm>
        </p:spPr>
        <p:txBody>
          <a:bodyPr/>
          <a:lstStyle/>
          <a:p>
            <a:r>
              <a:rPr lang="en-US" sz="6000" dirty="0"/>
              <a:t>Dissemination: Abstracts, Presentations &amp; Publications</a:t>
            </a:r>
          </a:p>
        </p:txBody>
      </p:sp>
      <p:sp>
        <p:nvSpPr>
          <p:cNvPr id="3" name="Subtitle 2"/>
          <p:cNvSpPr>
            <a:spLocks noGrp="1"/>
          </p:cNvSpPr>
          <p:nvPr>
            <p:ph type="subTitle" idx="1"/>
          </p:nvPr>
        </p:nvSpPr>
        <p:spPr/>
        <p:txBody>
          <a:bodyPr/>
          <a:lstStyle/>
          <a:p>
            <a:r>
              <a:rPr lang="en-US" dirty="0"/>
              <a:t>Capstone Seminar Resource Slides</a:t>
            </a:r>
          </a:p>
        </p:txBody>
      </p:sp>
    </p:spTree>
    <p:extLst>
      <p:ext uri="{BB962C8B-B14F-4D97-AF65-F5344CB8AC3E}">
        <p14:creationId xmlns:p14="http://schemas.microsoft.com/office/powerpoint/2010/main" val="3667608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Authorship</a:t>
            </a:r>
          </a:p>
        </p:txBody>
      </p:sp>
      <p:sp>
        <p:nvSpPr>
          <p:cNvPr id="3" name="Content Placeholder 2"/>
          <p:cNvSpPr>
            <a:spLocks noGrp="1"/>
          </p:cNvSpPr>
          <p:nvPr>
            <p:ph idx="1"/>
          </p:nvPr>
        </p:nvSpPr>
        <p:spPr/>
        <p:txBody>
          <a:bodyPr/>
          <a:lstStyle/>
          <a:p>
            <a:r>
              <a:rPr lang="en-US" u="sng" dirty="0"/>
              <a:t>All members </a:t>
            </a:r>
            <a:r>
              <a:rPr lang="en-US" dirty="0"/>
              <a:t>of your project committee should be listed as authors on the abstract</a:t>
            </a:r>
          </a:p>
          <a:p>
            <a:r>
              <a:rPr lang="en-US" dirty="0"/>
              <a:t>Typically, </a:t>
            </a:r>
            <a:r>
              <a:rPr lang="en-US" u="sng" dirty="0"/>
              <a:t>you are the first author</a:t>
            </a:r>
            <a:r>
              <a:rPr lang="en-US" dirty="0"/>
              <a:t>, followed by your committee members in order of their involvement in the project</a:t>
            </a:r>
          </a:p>
          <a:p>
            <a:r>
              <a:rPr lang="en-US" dirty="0"/>
              <a:t>Your committee chair or program faculty member should be listed as the </a:t>
            </a:r>
            <a:r>
              <a:rPr lang="en-US" u="sng" dirty="0"/>
              <a:t>last author</a:t>
            </a:r>
          </a:p>
          <a:p>
            <a:endParaRPr lang="en-US" u="sng" dirty="0"/>
          </a:p>
          <a:p>
            <a:endParaRPr lang="en-US" u="sng" dirty="0"/>
          </a:p>
          <a:p>
            <a:r>
              <a:rPr lang="en-US" dirty="0"/>
              <a:t>Note: This may not be the same for manuscript authorship</a:t>
            </a:r>
          </a:p>
        </p:txBody>
      </p:sp>
    </p:spTree>
    <p:extLst>
      <p:ext uri="{BB962C8B-B14F-4D97-AF65-F5344CB8AC3E}">
        <p14:creationId xmlns:p14="http://schemas.microsoft.com/office/powerpoint/2010/main" val="4215199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NSGC Abstract submission </a:t>
            </a:r>
          </a:p>
        </p:txBody>
      </p:sp>
      <p:sp>
        <p:nvSpPr>
          <p:cNvPr id="3" name="Content Placeholder 2"/>
          <p:cNvSpPr>
            <a:spLocks noGrp="1"/>
          </p:cNvSpPr>
          <p:nvPr>
            <p:ph idx="1"/>
          </p:nvPr>
        </p:nvSpPr>
        <p:spPr>
          <a:xfrm>
            <a:off x="1069848" y="2121408"/>
            <a:ext cx="10202210" cy="4595276"/>
          </a:xfrm>
        </p:spPr>
        <p:txBody>
          <a:bodyPr>
            <a:normAutofit lnSpcReduction="10000"/>
          </a:bodyPr>
          <a:lstStyle/>
          <a:p>
            <a:r>
              <a:rPr lang="en-US" dirty="0"/>
              <a:t>Due (electronically) typically in early May</a:t>
            </a:r>
            <a:endParaRPr lang="en-US" b="1" dirty="0"/>
          </a:p>
          <a:p>
            <a:endParaRPr lang="en-US" b="1" dirty="0"/>
          </a:p>
          <a:p>
            <a:r>
              <a:rPr lang="en-US" dirty="0"/>
              <a:t>Should not exceed 2,100 characters including spaces (</a:t>
            </a:r>
            <a:r>
              <a:rPr lang="en-US" dirty="0" err="1"/>
              <a:t>appox</a:t>
            </a:r>
            <a:r>
              <a:rPr lang="en-US" dirty="0"/>
              <a:t>. 300 words)</a:t>
            </a:r>
          </a:p>
          <a:p>
            <a:r>
              <a:rPr lang="en-US" dirty="0"/>
              <a:t>Student-member submissions must be sponsored by a full member of NSGC</a:t>
            </a:r>
          </a:p>
          <a:p>
            <a:pPr lvl="1"/>
            <a:r>
              <a:rPr lang="en-US" dirty="0"/>
              <a:t>NSGC sponsor should be an author on the submission</a:t>
            </a:r>
          </a:p>
          <a:p>
            <a:r>
              <a:rPr lang="en-US" dirty="0"/>
              <a:t>You may either submit an abstract as a contributed paper platform or a poster presentation, though the final decision regarding the presentation's format will be made by the Abstract Workgroup</a:t>
            </a:r>
          </a:p>
          <a:p>
            <a:endParaRPr lang="en-US" dirty="0"/>
          </a:p>
          <a:p>
            <a:r>
              <a:rPr lang="en-US" dirty="0"/>
              <a:t>Additional information regarding submission can be found here: http://www.nsgc.org/e/sx/eid=17</a:t>
            </a:r>
          </a:p>
        </p:txBody>
      </p:sp>
    </p:spTree>
    <p:extLst>
      <p:ext uri="{BB962C8B-B14F-4D97-AF65-F5344CB8AC3E}">
        <p14:creationId xmlns:p14="http://schemas.microsoft.com/office/powerpoint/2010/main" val="3382181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submission</a:t>
            </a:r>
          </a:p>
        </p:txBody>
      </p:sp>
      <p:sp>
        <p:nvSpPr>
          <p:cNvPr id="3" name="Content Placeholder 2"/>
          <p:cNvSpPr>
            <a:spLocks noGrp="1"/>
          </p:cNvSpPr>
          <p:nvPr>
            <p:ph idx="1"/>
          </p:nvPr>
        </p:nvSpPr>
        <p:spPr>
          <a:xfrm>
            <a:off x="1069848" y="1745673"/>
            <a:ext cx="10058400" cy="4854631"/>
          </a:xfrm>
        </p:spPr>
        <p:txBody>
          <a:bodyPr>
            <a:normAutofit fontScale="92500" lnSpcReduction="20000"/>
          </a:bodyPr>
          <a:lstStyle/>
          <a:p>
            <a:r>
              <a:rPr lang="en-US" dirty="0"/>
              <a:t>All submitters will be notified in June</a:t>
            </a:r>
          </a:p>
          <a:p>
            <a:pPr lvl="1"/>
            <a:r>
              <a:rPr lang="en-US" dirty="0"/>
              <a:t>Accepted abstracts will also be posted on the NSGC website</a:t>
            </a:r>
          </a:p>
          <a:p>
            <a:pPr lvl="1"/>
            <a:r>
              <a:rPr lang="en-US" dirty="0"/>
              <a:t>Selected for either a platform or poster presentation</a:t>
            </a:r>
          </a:p>
          <a:p>
            <a:pPr lvl="2"/>
            <a:r>
              <a:rPr lang="en-US" dirty="0"/>
              <a:t>Monetary awards presented for Best Student abstract</a:t>
            </a:r>
          </a:p>
          <a:p>
            <a:pPr lvl="1"/>
            <a:endParaRPr lang="en-US" dirty="0"/>
          </a:p>
          <a:p>
            <a:r>
              <a:rPr lang="en-US" dirty="0"/>
              <a:t>Notify your committee members of acceptance (share the good news!)</a:t>
            </a:r>
          </a:p>
          <a:p>
            <a:r>
              <a:rPr lang="en-US" dirty="0"/>
              <a:t>Involve your committee members in preparing your presentation (poster or platform)</a:t>
            </a:r>
          </a:p>
          <a:p>
            <a:endParaRPr lang="en-US" dirty="0"/>
          </a:p>
          <a:p>
            <a:r>
              <a:rPr lang="en-US" dirty="0"/>
              <a:t>Note: Even though you will be working by the time you present your work at NSGC, you should list UNCG as your affiliation in your presentation. You should also include an official UNCG logo on your poster or as a part of your slide presentation</a:t>
            </a:r>
          </a:p>
          <a:p>
            <a:pPr lvl="1"/>
            <a:r>
              <a:rPr lang="en-US" dirty="0"/>
              <a:t>Files can be found here: http://ure.uncg.edu/brandguide/?brandcat=university-logos</a:t>
            </a:r>
          </a:p>
        </p:txBody>
      </p:sp>
    </p:spTree>
    <p:extLst>
      <p:ext uri="{BB962C8B-B14F-4D97-AF65-F5344CB8AC3E}">
        <p14:creationId xmlns:p14="http://schemas.microsoft.com/office/powerpoint/2010/main" val="1065317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609344"/>
          </a:xfrm>
        </p:spPr>
        <p:txBody>
          <a:bodyPr/>
          <a:lstStyle/>
          <a:p>
            <a:r>
              <a:rPr lang="en-US" dirty="0"/>
              <a:t>Resources: Poster Preparation</a:t>
            </a:r>
          </a:p>
        </p:txBody>
      </p:sp>
      <p:sp>
        <p:nvSpPr>
          <p:cNvPr id="3" name="Content Placeholder 2"/>
          <p:cNvSpPr>
            <a:spLocks noGrp="1"/>
          </p:cNvSpPr>
          <p:nvPr>
            <p:ph idx="1"/>
          </p:nvPr>
        </p:nvSpPr>
        <p:spPr>
          <a:xfrm>
            <a:off x="1069848" y="2121407"/>
            <a:ext cx="10058400" cy="4510301"/>
          </a:xfrm>
        </p:spPr>
        <p:txBody>
          <a:bodyPr>
            <a:normAutofit lnSpcReduction="10000"/>
          </a:bodyPr>
          <a:lstStyle/>
          <a:p>
            <a:r>
              <a:rPr lang="en-US" dirty="0"/>
              <a:t>Online tutorial</a:t>
            </a:r>
          </a:p>
          <a:p>
            <a:pPr lvl="1"/>
            <a:r>
              <a:rPr lang="en-US" dirty="0">
                <a:hlinkClick r:id="rId2"/>
              </a:rPr>
              <a:t>http://www.kumc.edu/SAH/OTEd/jradel/Poster_Presentations/PstrStart.html</a:t>
            </a:r>
            <a:endParaRPr lang="en-US" dirty="0"/>
          </a:p>
          <a:p>
            <a:pPr lvl="1"/>
            <a:endParaRPr lang="en-US" dirty="0"/>
          </a:p>
          <a:p>
            <a:r>
              <a:rPr lang="en-US" dirty="0"/>
              <a:t>Using PowerPoint to create a poster</a:t>
            </a:r>
          </a:p>
          <a:p>
            <a:pPr lvl="1"/>
            <a:r>
              <a:rPr lang="en-US" dirty="0">
                <a:hlinkClick r:id="rId3"/>
              </a:rPr>
              <a:t>http://libguides.lib.msu.edu/c.php?g=96256&amp;p=626273</a:t>
            </a:r>
            <a:endParaRPr lang="en-US" dirty="0"/>
          </a:p>
          <a:p>
            <a:pPr lvl="1"/>
            <a:endParaRPr lang="en-US" dirty="0"/>
          </a:p>
          <a:p>
            <a:r>
              <a:rPr lang="en-US" dirty="0"/>
              <a:t>Use your committee!</a:t>
            </a:r>
          </a:p>
          <a:p>
            <a:pPr lvl="1"/>
            <a:r>
              <a:rPr lang="en-US" dirty="0"/>
              <a:t>Be sure to include all committee members on your final poster</a:t>
            </a:r>
          </a:p>
          <a:p>
            <a:pPr lvl="1"/>
            <a:r>
              <a:rPr lang="en-US" dirty="0"/>
              <a:t>Posters (and presentations) also reflect professionally on your committee – be sure to include time to gather feedback from your committee prior to final submission deadlines for the meeting</a:t>
            </a:r>
          </a:p>
          <a:p>
            <a:pPr lvl="1"/>
            <a:endParaRPr lang="en-US" dirty="0"/>
          </a:p>
          <a:p>
            <a:pPr lvl="1"/>
            <a:endParaRPr lang="en-US" dirty="0"/>
          </a:p>
        </p:txBody>
      </p:sp>
    </p:spTree>
    <p:extLst>
      <p:ext uri="{BB962C8B-B14F-4D97-AF65-F5344CB8AC3E}">
        <p14:creationId xmlns:p14="http://schemas.microsoft.com/office/powerpoint/2010/main" val="3073426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Requests for data</a:t>
            </a:r>
          </a:p>
        </p:txBody>
      </p:sp>
      <p:sp>
        <p:nvSpPr>
          <p:cNvPr id="3" name="Content Placeholder 2"/>
          <p:cNvSpPr>
            <a:spLocks noGrp="1"/>
          </p:cNvSpPr>
          <p:nvPr>
            <p:ph idx="1"/>
          </p:nvPr>
        </p:nvSpPr>
        <p:spPr/>
        <p:txBody>
          <a:bodyPr/>
          <a:lstStyle/>
          <a:p>
            <a:r>
              <a:rPr lang="en-US" dirty="0"/>
              <a:t>People may request a copy of your slides, results, survey or data</a:t>
            </a:r>
          </a:p>
          <a:p>
            <a:endParaRPr lang="en-US" dirty="0"/>
          </a:p>
          <a:p>
            <a:r>
              <a:rPr lang="en-US" dirty="0"/>
              <a:t>Develop a plan/check with your committee about how to respond to these requests</a:t>
            </a:r>
          </a:p>
          <a:p>
            <a:endParaRPr lang="en-US" dirty="0"/>
          </a:p>
          <a:p>
            <a:r>
              <a:rPr lang="en-US" dirty="0"/>
              <a:t>Consider your plans for publication </a:t>
            </a:r>
          </a:p>
        </p:txBody>
      </p:sp>
    </p:spTree>
    <p:extLst>
      <p:ext uri="{BB962C8B-B14F-4D97-AF65-F5344CB8AC3E}">
        <p14:creationId xmlns:p14="http://schemas.microsoft.com/office/powerpoint/2010/main" val="595129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Capstone presentation</a:t>
            </a:r>
          </a:p>
        </p:txBody>
      </p:sp>
      <p:sp>
        <p:nvSpPr>
          <p:cNvPr id="3" name="Content Placeholder 2"/>
          <p:cNvSpPr>
            <a:spLocks noGrp="1"/>
          </p:cNvSpPr>
          <p:nvPr>
            <p:ph idx="1"/>
          </p:nvPr>
        </p:nvSpPr>
        <p:spPr/>
        <p:txBody>
          <a:bodyPr/>
          <a:lstStyle/>
          <a:p>
            <a:r>
              <a:rPr lang="en-US" dirty="0"/>
              <a:t>Each student receives 10 minutes to present their work</a:t>
            </a:r>
          </a:p>
          <a:p>
            <a:endParaRPr lang="en-US" dirty="0"/>
          </a:p>
          <a:p>
            <a:r>
              <a:rPr lang="en-US" dirty="0"/>
              <a:t>Your committee members should have an opportunity to review your slides and your presentation notes</a:t>
            </a:r>
          </a:p>
          <a:p>
            <a:endParaRPr lang="en-US" dirty="0"/>
          </a:p>
          <a:p>
            <a:r>
              <a:rPr lang="en-US" dirty="0"/>
              <a:t>Note: you will have a mixed audience. Be sure to tailor your presentation accordingly</a:t>
            </a:r>
          </a:p>
          <a:p>
            <a:pPr lvl="1"/>
            <a:r>
              <a:rPr lang="en-US" dirty="0"/>
              <a:t>i.e., include brief disease descriptions, </a:t>
            </a:r>
            <a:r>
              <a:rPr lang="en-US" dirty="0" err="1"/>
              <a:t>etc</a:t>
            </a:r>
            <a:endParaRPr lang="en-US" dirty="0"/>
          </a:p>
          <a:p>
            <a:endParaRPr lang="en-US" dirty="0"/>
          </a:p>
        </p:txBody>
      </p:sp>
    </p:spTree>
    <p:extLst>
      <p:ext uri="{BB962C8B-B14F-4D97-AF65-F5344CB8AC3E}">
        <p14:creationId xmlns:p14="http://schemas.microsoft.com/office/powerpoint/2010/main" val="3055315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What to include</a:t>
            </a:r>
          </a:p>
        </p:txBody>
      </p:sp>
      <p:sp>
        <p:nvSpPr>
          <p:cNvPr id="3" name="Content Placeholder 2"/>
          <p:cNvSpPr>
            <a:spLocks noGrp="1"/>
          </p:cNvSpPr>
          <p:nvPr>
            <p:ph idx="1"/>
          </p:nvPr>
        </p:nvSpPr>
        <p:spPr>
          <a:xfrm>
            <a:off x="1069848" y="2121407"/>
            <a:ext cx="10058400" cy="4495523"/>
          </a:xfrm>
        </p:spPr>
        <p:txBody>
          <a:bodyPr>
            <a:normAutofit/>
          </a:bodyPr>
          <a:lstStyle/>
          <a:p>
            <a:r>
              <a:rPr lang="en-US" dirty="0"/>
              <a:t>Title slide</a:t>
            </a:r>
          </a:p>
          <a:p>
            <a:r>
              <a:rPr lang="en-US" dirty="0"/>
              <a:t>Background</a:t>
            </a:r>
          </a:p>
          <a:p>
            <a:pPr lvl="1"/>
            <a:r>
              <a:rPr lang="en-US" dirty="0"/>
              <a:t>A few summary sentences to provide context</a:t>
            </a:r>
          </a:p>
          <a:p>
            <a:r>
              <a:rPr lang="en-US" dirty="0"/>
              <a:t>Goals/Purpose of project</a:t>
            </a:r>
          </a:p>
          <a:p>
            <a:pPr lvl="1"/>
            <a:r>
              <a:rPr lang="en-US" dirty="0"/>
              <a:t>Include research questions</a:t>
            </a:r>
          </a:p>
          <a:p>
            <a:r>
              <a:rPr lang="en-US" dirty="0"/>
              <a:t>Methods</a:t>
            </a:r>
          </a:p>
          <a:p>
            <a:pPr lvl="1"/>
            <a:r>
              <a:rPr lang="en-US" dirty="0"/>
              <a:t>Describe overall approach (i.e., survey, focus groups)</a:t>
            </a:r>
          </a:p>
          <a:p>
            <a:pPr lvl="1"/>
            <a:r>
              <a:rPr lang="en-US" dirty="0"/>
              <a:t>How you collected data</a:t>
            </a:r>
          </a:p>
          <a:p>
            <a:pPr lvl="1"/>
            <a:r>
              <a:rPr lang="en-US" dirty="0"/>
              <a:t>Briefly describe data collection tools, including survey development</a:t>
            </a:r>
          </a:p>
          <a:p>
            <a:pPr lvl="1"/>
            <a:r>
              <a:rPr lang="en-US" dirty="0"/>
              <a:t>Describe your participants</a:t>
            </a:r>
          </a:p>
          <a:p>
            <a:pPr lvl="1"/>
            <a:r>
              <a:rPr lang="en-US" dirty="0"/>
              <a:t>Indicate IRB approval</a:t>
            </a:r>
          </a:p>
        </p:txBody>
      </p:sp>
    </p:spTree>
    <p:extLst>
      <p:ext uri="{BB962C8B-B14F-4D97-AF65-F5344CB8AC3E}">
        <p14:creationId xmlns:p14="http://schemas.microsoft.com/office/powerpoint/2010/main" val="4845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a:t>
            </a:r>
            <a:r>
              <a:rPr lang="en-US" dirty="0" err="1"/>
              <a:t>con’t</a:t>
            </a:r>
            <a:endParaRPr lang="en-US" dirty="0"/>
          </a:p>
        </p:txBody>
      </p:sp>
      <p:sp>
        <p:nvSpPr>
          <p:cNvPr id="3" name="Content Placeholder 2"/>
          <p:cNvSpPr>
            <a:spLocks noGrp="1"/>
          </p:cNvSpPr>
          <p:nvPr>
            <p:ph idx="1"/>
          </p:nvPr>
        </p:nvSpPr>
        <p:spPr>
          <a:xfrm>
            <a:off x="1069848" y="1911927"/>
            <a:ext cx="10058400" cy="4721629"/>
          </a:xfrm>
        </p:spPr>
        <p:txBody>
          <a:bodyPr>
            <a:normAutofit/>
          </a:bodyPr>
          <a:lstStyle/>
          <a:p>
            <a:r>
              <a:rPr lang="en-US" dirty="0"/>
              <a:t>Results</a:t>
            </a:r>
          </a:p>
          <a:p>
            <a:pPr lvl="1"/>
            <a:r>
              <a:rPr lang="en-US" dirty="0"/>
              <a:t>Summarize the key findings only</a:t>
            </a:r>
          </a:p>
          <a:p>
            <a:pPr lvl="1"/>
            <a:r>
              <a:rPr lang="en-US" dirty="0"/>
              <a:t>Use appropriate graphics</a:t>
            </a:r>
          </a:p>
          <a:p>
            <a:pPr lvl="2"/>
            <a:r>
              <a:rPr lang="en-US" dirty="0"/>
              <a:t>Be sure that any tables used can be seen by everyone in the room</a:t>
            </a:r>
          </a:p>
          <a:p>
            <a:r>
              <a:rPr lang="en-US" dirty="0"/>
              <a:t>Discussion</a:t>
            </a:r>
          </a:p>
          <a:p>
            <a:pPr lvl="1"/>
            <a:r>
              <a:rPr lang="en-US" dirty="0"/>
              <a:t>Implications of findings</a:t>
            </a:r>
          </a:p>
          <a:p>
            <a:pPr lvl="1"/>
            <a:r>
              <a:rPr lang="en-US" dirty="0"/>
              <a:t>Limitations</a:t>
            </a:r>
          </a:p>
          <a:p>
            <a:pPr lvl="1"/>
            <a:r>
              <a:rPr lang="en-US" dirty="0"/>
              <a:t>Suggestions for future research</a:t>
            </a:r>
          </a:p>
          <a:p>
            <a:r>
              <a:rPr lang="en-US" dirty="0"/>
              <a:t>Acknowledgements</a:t>
            </a:r>
          </a:p>
          <a:p>
            <a:pPr lvl="1"/>
            <a:r>
              <a:rPr lang="en-US" dirty="0"/>
              <a:t>Committee members and statistical consultant</a:t>
            </a:r>
          </a:p>
          <a:p>
            <a:pPr lvl="1"/>
            <a:r>
              <a:rPr lang="en-US" dirty="0"/>
              <a:t>You may also wish to acknowledge others who provided you with support and encouragement throughout your project</a:t>
            </a:r>
          </a:p>
        </p:txBody>
      </p:sp>
    </p:spTree>
    <p:extLst>
      <p:ext uri="{BB962C8B-B14F-4D97-AF65-F5344CB8AC3E}">
        <p14:creationId xmlns:p14="http://schemas.microsoft.com/office/powerpoint/2010/main" val="1570174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Publishing</a:t>
            </a:r>
          </a:p>
        </p:txBody>
      </p:sp>
      <p:sp>
        <p:nvSpPr>
          <p:cNvPr id="3" name="Content Placeholder 2"/>
          <p:cNvSpPr>
            <a:spLocks noGrp="1"/>
          </p:cNvSpPr>
          <p:nvPr>
            <p:ph idx="1"/>
          </p:nvPr>
        </p:nvSpPr>
        <p:spPr/>
        <p:txBody>
          <a:bodyPr/>
          <a:lstStyle/>
          <a:p>
            <a:r>
              <a:rPr lang="en-US" dirty="0"/>
              <a:t>Manuscripts are typically focused</a:t>
            </a:r>
          </a:p>
          <a:p>
            <a:pPr lvl="1"/>
            <a:r>
              <a:rPr lang="en-US" dirty="0"/>
              <a:t>Careful consideration of most interesting/relevant, informative data</a:t>
            </a:r>
          </a:p>
          <a:p>
            <a:pPr lvl="1"/>
            <a:r>
              <a:rPr lang="en-US" dirty="0"/>
              <a:t>Editing of background to support selected data</a:t>
            </a:r>
          </a:p>
          <a:p>
            <a:pPr lvl="1"/>
            <a:endParaRPr lang="en-US" dirty="0"/>
          </a:p>
          <a:p>
            <a:r>
              <a:rPr lang="en-US" dirty="0"/>
              <a:t>Follow selected journal’s “Guide for Authors” for formatting information</a:t>
            </a:r>
          </a:p>
          <a:p>
            <a:endParaRPr lang="en-US" dirty="0"/>
          </a:p>
          <a:p>
            <a:r>
              <a:rPr lang="en-US" dirty="0"/>
              <a:t>Review authorship with committee prior to assigning authorship</a:t>
            </a:r>
          </a:p>
          <a:p>
            <a:pPr lvl="1"/>
            <a:r>
              <a:rPr lang="en-US" dirty="0"/>
              <a:t>See pp.225-226 in the </a:t>
            </a:r>
            <a:r>
              <a:rPr lang="en-US" i="1" dirty="0"/>
              <a:t>Genetic Counseling Research </a:t>
            </a:r>
            <a:r>
              <a:rPr lang="en-US" dirty="0"/>
              <a:t>text for additional information and resources</a:t>
            </a:r>
          </a:p>
        </p:txBody>
      </p:sp>
    </p:spTree>
    <p:extLst>
      <p:ext uri="{BB962C8B-B14F-4D97-AF65-F5344CB8AC3E}">
        <p14:creationId xmlns:p14="http://schemas.microsoft.com/office/powerpoint/2010/main" val="535432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Publishing, </a:t>
            </a:r>
            <a:r>
              <a:rPr lang="en-US" dirty="0" err="1"/>
              <a:t>con’t</a:t>
            </a:r>
            <a:endParaRPr lang="en-US" dirty="0"/>
          </a:p>
        </p:txBody>
      </p:sp>
      <p:sp>
        <p:nvSpPr>
          <p:cNvPr id="3" name="Content Placeholder 2"/>
          <p:cNvSpPr>
            <a:spLocks noGrp="1"/>
          </p:cNvSpPr>
          <p:nvPr>
            <p:ph idx="1"/>
          </p:nvPr>
        </p:nvSpPr>
        <p:spPr>
          <a:xfrm>
            <a:off x="1069847" y="1862051"/>
            <a:ext cx="10434967" cy="4688377"/>
          </a:xfrm>
        </p:spPr>
        <p:txBody>
          <a:bodyPr>
            <a:normAutofit fontScale="92500" lnSpcReduction="20000"/>
          </a:bodyPr>
          <a:lstStyle/>
          <a:p>
            <a:r>
              <a:rPr lang="en-US" dirty="0"/>
              <a:t>Submission is not required for graduation </a:t>
            </a:r>
          </a:p>
          <a:p>
            <a:pPr lvl="1"/>
            <a:r>
              <a:rPr lang="en-US" dirty="0"/>
              <a:t>(but we strongly encourage you to submit your completed work! It’s done! Gain notoriety! Get famous! Make millions!)</a:t>
            </a:r>
          </a:p>
          <a:p>
            <a:pPr lvl="1"/>
            <a:endParaRPr lang="en-US" dirty="0"/>
          </a:p>
          <a:p>
            <a:r>
              <a:rPr lang="en-US" dirty="0"/>
              <a:t>Once submitted, manuscript goes through review process</a:t>
            </a:r>
          </a:p>
          <a:p>
            <a:pPr lvl="1"/>
            <a:r>
              <a:rPr lang="en-US" dirty="0"/>
              <a:t>Editor reviews for general quality and appropriateness for journal</a:t>
            </a:r>
          </a:p>
          <a:p>
            <a:pPr lvl="1"/>
            <a:r>
              <a:rPr lang="en-US" dirty="0"/>
              <a:t>Peer review: at least 2 reviewers with expertise in subject matter or research methodology</a:t>
            </a:r>
          </a:p>
          <a:p>
            <a:pPr lvl="2"/>
            <a:r>
              <a:rPr lang="en-US" dirty="0"/>
              <a:t>Use specific criteria, make recommendations to the editor</a:t>
            </a:r>
          </a:p>
          <a:p>
            <a:pPr lvl="3"/>
            <a:r>
              <a:rPr lang="en-US" dirty="0"/>
              <a:t>Accept as submitted (rare), Accept with revisions, Reject</a:t>
            </a:r>
          </a:p>
          <a:p>
            <a:pPr lvl="3"/>
            <a:r>
              <a:rPr lang="en-US" dirty="0"/>
              <a:t>Reviewer sends comment(s) to author, author makes revisions (repeat)</a:t>
            </a:r>
          </a:p>
          <a:p>
            <a:pPr lvl="3"/>
            <a:endParaRPr lang="en-US" dirty="0"/>
          </a:p>
          <a:p>
            <a:r>
              <a:rPr lang="en-US" dirty="0"/>
              <a:t>Don’t be discouraged by feedback/requested edits – these are very common!</a:t>
            </a:r>
          </a:p>
          <a:p>
            <a:r>
              <a:rPr lang="en-US" dirty="0"/>
              <a:t>Keep in good communication with your committee. This is important to and for them also!</a:t>
            </a:r>
          </a:p>
        </p:txBody>
      </p:sp>
    </p:spTree>
    <p:extLst>
      <p:ext uri="{BB962C8B-B14F-4D97-AF65-F5344CB8AC3E}">
        <p14:creationId xmlns:p14="http://schemas.microsoft.com/office/powerpoint/2010/main" val="3180942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Writing an abstract</a:t>
            </a:r>
          </a:p>
          <a:p>
            <a:pPr lvl="1"/>
            <a:r>
              <a:rPr lang="en-US" dirty="0"/>
              <a:t>Abstract review criteria</a:t>
            </a:r>
          </a:p>
          <a:p>
            <a:pPr lvl="1"/>
            <a:r>
              <a:rPr lang="en-US" dirty="0"/>
              <a:t>Program requirements</a:t>
            </a:r>
          </a:p>
          <a:p>
            <a:pPr lvl="1"/>
            <a:r>
              <a:rPr lang="en-US" dirty="0"/>
              <a:t>Authorship</a:t>
            </a:r>
          </a:p>
          <a:p>
            <a:pPr lvl="1"/>
            <a:r>
              <a:rPr lang="en-US" dirty="0"/>
              <a:t>NSGC submission information</a:t>
            </a:r>
          </a:p>
          <a:p>
            <a:r>
              <a:rPr lang="en-US" dirty="0"/>
              <a:t>Presentations</a:t>
            </a:r>
          </a:p>
          <a:p>
            <a:pPr lvl="1"/>
            <a:r>
              <a:rPr lang="en-US" dirty="0"/>
              <a:t>Review process</a:t>
            </a:r>
          </a:p>
          <a:p>
            <a:pPr lvl="1"/>
            <a:r>
              <a:rPr lang="en-US" dirty="0"/>
              <a:t>Guidelines and tips</a:t>
            </a:r>
          </a:p>
          <a:p>
            <a:r>
              <a:rPr lang="en-US" dirty="0"/>
              <a:t>Manuscript considerations</a:t>
            </a:r>
          </a:p>
        </p:txBody>
      </p:sp>
    </p:spTree>
    <p:extLst>
      <p:ext uri="{BB962C8B-B14F-4D97-AF65-F5344CB8AC3E}">
        <p14:creationId xmlns:p14="http://schemas.microsoft.com/office/powerpoint/2010/main" val="279196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NSGC Abstracts</a:t>
            </a:r>
          </a:p>
        </p:txBody>
      </p:sp>
      <p:sp>
        <p:nvSpPr>
          <p:cNvPr id="3" name="Content Placeholder 2"/>
          <p:cNvSpPr>
            <a:spLocks noGrp="1"/>
          </p:cNvSpPr>
          <p:nvPr>
            <p:ph idx="1"/>
          </p:nvPr>
        </p:nvSpPr>
        <p:spPr/>
        <p:txBody>
          <a:bodyPr/>
          <a:lstStyle/>
          <a:p>
            <a:r>
              <a:rPr lang="en-US" b="1" dirty="0"/>
              <a:t>Original Research</a:t>
            </a:r>
          </a:p>
          <a:p>
            <a:pPr lvl="1"/>
            <a:r>
              <a:rPr lang="en-US" dirty="0"/>
              <a:t>“Original work utilizing either a quantitative or qualitative methodology. These are systematic investigations whose results expand the knowledge base relevant to the practice of genetic counseling or genomic medicine, in the broadest sense.”</a:t>
            </a:r>
          </a:p>
          <a:p>
            <a:endParaRPr lang="en-US" b="1" dirty="0"/>
          </a:p>
          <a:p>
            <a:r>
              <a:rPr lang="en-US" b="1" dirty="0"/>
              <a:t>Case report</a:t>
            </a:r>
          </a:p>
          <a:p>
            <a:pPr lvl="1"/>
            <a:r>
              <a:rPr lang="en-US" dirty="0"/>
              <a:t>“Address observations of patients or families that add to the knowledge of the etiology, pathogenesis and/or delineation of the natural history or management of the condition described. They may describe a single case or a small series of cases related by genotype, phenotype or counseling issues.” </a:t>
            </a:r>
          </a:p>
        </p:txBody>
      </p:sp>
    </p:spTree>
    <p:extLst>
      <p:ext uri="{BB962C8B-B14F-4D97-AF65-F5344CB8AC3E}">
        <p14:creationId xmlns:p14="http://schemas.microsoft.com/office/powerpoint/2010/main" val="1153514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NSGC Abstract Review criteria</a:t>
            </a:r>
          </a:p>
        </p:txBody>
      </p:sp>
      <p:sp>
        <p:nvSpPr>
          <p:cNvPr id="3" name="Content Placeholder 2"/>
          <p:cNvSpPr>
            <a:spLocks noGrp="1"/>
          </p:cNvSpPr>
          <p:nvPr>
            <p:ph idx="1"/>
          </p:nvPr>
        </p:nvSpPr>
        <p:spPr>
          <a:xfrm>
            <a:off x="981317" y="1828800"/>
            <a:ext cx="10235461" cy="4904509"/>
          </a:xfrm>
        </p:spPr>
        <p:txBody>
          <a:bodyPr>
            <a:normAutofit fontScale="92500"/>
          </a:bodyPr>
          <a:lstStyle/>
          <a:p>
            <a:pPr marL="0" indent="0">
              <a:buNone/>
            </a:pPr>
            <a:r>
              <a:rPr lang="en-US" dirty="0"/>
              <a:t>All submitted abstracts will be evaluated according to the following basic criteria:</a:t>
            </a:r>
          </a:p>
          <a:p>
            <a:pPr marL="457200" indent="-457200">
              <a:buAutoNum type="arabicPeriod"/>
            </a:pPr>
            <a:r>
              <a:rPr lang="en-US" dirty="0"/>
              <a:t>The abstract should have a clear message of original work and include only one or two major points. If there are more, an additional abstract should be written. </a:t>
            </a:r>
          </a:p>
          <a:p>
            <a:pPr marL="457200" indent="-457200">
              <a:buAutoNum type="arabicPeriod"/>
            </a:pPr>
            <a:r>
              <a:rPr lang="en-US" dirty="0"/>
              <a:t>The work should not have been previously published as a manuscript. </a:t>
            </a:r>
          </a:p>
          <a:p>
            <a:pPr marL="457200" indent="-457200">
              <a:buAutoNum type="arabicPeriod"/>
            </a:pPr>
            <a:r>
              <a:rPr lang="en-US" dirty="0"/>
              <a:t>The abstract should not be based on anticipated data. Abstracts stating that "results will be presented" or some variation thereof will be rejected. </a:t>
            </a:r>
          </a:p>
          <a:p>
            <a:pPr marL="457200" indent="-457200">
              <a:buAutoNum type="arabicPeriod"/>
            </a:pPr>
            <a:r>
              <a:rPr lang="en-US" dirty="0"/>
              <a:t>The abstract should not be an advertisement for a particular product or service. Abstracts that are clearly promoting or marketing a product or service will be rejected. </a:t>
            </a:r>
          </a:p>
          <a:p>
            <a:pPr marL="457200" indent="-457200">
              <a:buAutoNum type="arabicPeriod"/>
            </a:pPr>
            <a:r>
              <a:rPr lang="en-US" dirty="0"/>
              <a:t>Definition of all abbreviations before the abbreviation is used, with the exception of “NSGC.”</a:t>
            </a:r>
          </a:p>
        </p:txBody>
      </p:sp>
    </p:spTree>
    <p:extLst>
      <p:ext uri="{BB962C8B-B14F-4D97-AF65-F5344CB8AC3E}">
        <p14:creationId xmlns:p14="http://schemas.microsoft.com/office/powerpoint/2010/main" val="3702610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criteria:</a:t>
            </a:r>
            <a:br>
              <a:rPr lang="en-US" dirty="0"/>
            </a:br>
            <a:r>
              <a:rPr lang="en-US" dirty="0"/>
              <a:t>Original research</a:t>
            </a:r>
          </a:p>
        </p:txBody>
      </p:sp>
      <p:sp>
        <p:nvSpPr>
          <p:cNvPr id="3" name="Content Placeholder 2"/>
          <p:cNvSpPr>
            <a:spLocks noGrp="1"/>
          </p:cNvSpPr>
          <p:nvPr>
            <p:ph idx="1"/>
          </p:nvPr>
        </p:nvSpPr>
        <p:spPr>
          <a:xfrm>
            <a:off x="1069848" y="2121408"/>
            <a:ext cx="10058400" cy="4595276"/>
          </a:xfrm>
        </p:spPr>
        <p:txBody>
          <a:bodyPr>
            <a:normAutofit/>
          </a:bodyPr>
          <a:lstStyle/>
          <a:p>
            <a:r>
              <a:rPr lang="en-US" dirty="0"/>
              <a:t>Original research abstracts are evaluated for quality of the study, novelty, generalizability or insightfulness of results, and relevance to the field. </a:t>
            </a:r>
          </a:p>
          <a:p>
            <a:r>
              <a:rPr lang="en-US" b="1" dirty="0"/>
              <a:t>Quantitative studies </a:t>
            </a:r>
            <a:r>
              <a:rPr lang="en-US" dirty="0"/>
              <a:t>are assessed for their success in testing a hypothesis or describing findings from an exploratory or pilot study. </a:t>
            </a:r>
          </a:p>
          <a:p>
            <a:r>
              <a:rPr lang="en-US" b="1" dirty="0"/>
              <a:t>Qualitative studies </a:t>
            </a:r>
            <a:r>
              <a:rPr lang="en-US" dirty="0"/>
              <a:t>are assessed for their success in describing a previously unexplored topic or increasing insight into a well-researched area. </a:t>
            </a:r>
          </a:p>
          <a:p>
            <a:r>
              <a:rPr lang="en-US" dirty="0"/>
              <a:t>Research quality is assessed according to how well study aims and design match the research question, within the context of the methodological approach, i.e., qualitative, quantitative or mixed-methods. </a:t>
            </a:r>
          </a:p>
        </p:txBody>
      </p:sp>
    </p:spTree>
    <p:extLst>
      <p:ext uri="{BB962C8B-B14F-4D97-AF65-F5344CB8AC3E}">
        <p14:creationId xmlns:p14="http://schemas.microsoft.com/office/powerpoint/2010/main" val="62123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185377"/>
            <a:ext cx="10058400" cy="1609344"/>
          </a:xfrm>
        </p:spPr>
        <p:txBody>
          <a:bodyPr/>
          <a:lstStyle/>
          <a:p>
            <a:r>
              <a:rPr lang="en-US" dirty="0"/>
              <a:t>Additional criteria:</a:t>
            </a:r>
            <a:br>
              <a:rPr lang="en-US" dirty="0"/>
            </a:br>
            <a:r>
              <a:rPr lang="en-US" dirty="0"/>
              <a:t>Original research, </a:t>
            </a:r>
            <a:r>
              <a:rPr lang="en-US" dirty="0" err="1"/>
              <a:t>con’t</a:t>
            </a:r>
            <a:endParaRPr lang="en-US" dirty="0"/>
          </a:p>
        </p:txBody>
      </p:sp>
      <p:sp>
        <p:nvSpPr>
          <p:cNvPr id="3" name="Content Placeholder 2"/>
          <p:cNvSpPr>
            <a:spLocks noGrp="1"/>
          </p:cNvSpPr>
          <p:nvPr>
            <p:ph idx="1"/>
          </p:nvPr>
        </p:nvSpPr>
        <p:spPr>
          <a:xfrm>
            <a:off x="1069847" y="1911927"/>
            <a:ext cx="10434967" cy="4946073"/>
          </a:xfrm>
        </p:spPr>
        <p:txBody>
          <a:bodyPr>
            <a:normAutofit fontScale="92500" lnSpcReduction="10000"/>
          </a:bodyPr>
          <a:lstStyle/>
          <a:p>
            <a:pPr marL="0" indent="0">
              <a:buNone/>
            </a:pPr>
            <a:r>
              <a:rPr lang="en-US" dirty="0"/>
              <a:t>Authors should consider the following elements when writing their original research abstract, as they reflect the evaluation criteria used by the Abstract Workgroup: </a:t>
            </a:r>
          </a:p>
          <a:p>
            <a:pPr marL="457200" indent="-457200">
              <a:buAutoNum type="arabicPeriod"/>
            </a:pPr>
            <a:r>
              <a:rPr lang="en-US" dirty="0"/>
              <a:t>Clear statement of the research question </a:t>
            </a:r>
          </a:p>
          <a:p>
            <a:pPr marL="457200" indent="-457200">
              <a:buAutoNum type="arabicPeriod"/>
            </a:pPr>
            <a:r>
              <a:rPr lang="en-US" dirty="0"/>
              <a:t>Justification of the need for the research (identification of a knowledge gap or what is novel and/or important about the study) </a:t>
            </a:r>
          </a:p>
          <a:p>
            <a:pPr marL="457200" indent="-457200">
              <a:buAutoNum type="arabicPeriod"/>
            </a:pPr>
            <a:r>
              <a:rPr lang="en-US" dirty="0"/>
              <a:t>Selection of appropriate target population to answer research question </a:t>
            </a:r>
          </a:p>
          <a:p>
            <a:pPr marL="457200" indent="-457200">
              <a:buAutoNum type="arabicPeriod"/>
            </a:pPr>
            <a:r>
              <a:rPr lang="en-US" dirty="0"/>
              <a:t>Clear discussion of methods, which may include statistical analysis appropriate for answering the research question (quantitative research) or how questions were derived and description of coding and thematic analysis process (qualitative research) </a:t>
            </a:r>
          </a:p>
          <a:p>
            <a:pPr marL="457200" indent="-457200">
              <a:buAutoNum type="arabicPeriod"/>
            </a:pPr>
            <a:r>
              <a:rPr lang="en-US" dirty="0"/>
              <a:t>Clear presentation of results </a:t>
            </a:r>
          </a:p>
          <a:p>
            <a:pPr marL="457200" indent="-457200">
              <a:buAutoNum type="arabicPeriod"/>
            </a:pPr>
            <a:r>
              <a:rPr lang="en-US" dirty="0"/>
              <a:t>Discussion accurately reflects the results and their implications, consistent with the scope of the findings and addresses the research question</a:t>
            </a:r>
          </a:p>
        </p:txBody>
      </p:sp>
    </p:spTree>
    <p:extLst>
      <p:ext uri="{BB962C8B-B14F-4D97-AF65-F5344CB8AC3E}">
        <p14:creationId xmlns:p14="http://schemas.microsoft.com/office/powerpoint/2010/main" val="251418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criteria:</a:t>
            </a:r>
            <a:br>
              <a:rPr lang="en-US" dirty="0"/>
            </a:br>
            <a:r>
              <a:rPr lang="en-US" dirty="0"/>
              <a:t>Original research, </a:t>
            </a:r>
            <a:r>
              <a:rPr lang="en-US" dirty="0" err="1"/>
              <a:t>con’t</a:t>
            </a:r>
            <a:endParaRPr lang="en-US" dirty="0"/>
          </a:p>
        </p:txBody>
      </p:sp>
      <p:sp>
        <p:nvSpPr>
          <p:cNvPr id="3" name="Content Placeholder 2"/>
          <p:cNvSpPr>
            <a:spLocks noGrp="1"/>
          </p:cNvSpPr>
          <p:nvPr>
            <p:ph idx="1"/>
          </p:nvPr>
        </p:nvSpPr>
        <p:spPr>
          <a:xfrm>
            <a:off x="1069848" y="2121408"/>
            <a:ext cx="10058400" cy="4412396"/>
          </a:xfrm>
        </p:spPr>
        <p:txBody>
          <a:bodyPr/>
          <a:lstStyle/>
          <a:p>
            <a:r>
              <a:rPr lang="en-US" dirty="0"/>
              <a:t>While the previously stated elements should be addressed in an original research abstract, there is no required format or organization for abstracts. </a:t>
            </a:r>
          </a:p>
          <a:p>
            <a:endParaRPr lang="en-US" dirty="0"/>
          </a:p>
          <a:p>
            <a:r>
              <a:rPr lang="en-US" dirty="0"/>
              <a:t>Authors may choose (but are not required) to structure abstracts using the following headings: </a:t>
            </a:r>
          </a:p>
          <a:p>
            <a:pPr lvl="1"/>
            <a:r>
              <a:rPr lang="en-US" dirty="0"/>
              <a:t>Introduction</a:t>
            </a:r>
          </a:p>
          <a:p>
            <a:pPr lvl="1"/>
            <a:r>
              <a:rPr lang="en-US" dirty="0"/>
              <a:t>Hypothesis (for quantitative research) or Purpose (for qualitative research)</a:t>
            </a:r>
          </a:p>
          <a:p>
            <a:pPr lvl="1"/>
            <a:r>
              <a:rPr lang="en-US" dirty="0"/>
              <a:t>Methods</a:t>
            </a:r>
          </a:p>
          <a:p>
            <a:pPr lvl="1"/>
            <a:r>
              <a:rPr lang="en-US" dirty="0"/>
              <a:t>Results </a:t>
            </a:r>
          </a:p>
          <a:p>
            <a:pPr lvl="1"/>
            <a:r>
              <a:rPr lang="en-US" dirty="0"/>
              <a:t>Conclusion(s)</a:t>
            </a:r>
          </a:p>
        </p:txBody>
      </p:sp>
    </p:spTree>
    <p:extLst>
      <p:ext uri="{BB962C8B-B14F-4D97-AF65-F5344CB8AC3E}">
        <p14:creationId xmlns:p14="http://schemas.microsoft.com/office/powerpoint/2010/main" val="1821517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criteria:</a:t>
            </a:r>
            <a:br>
              <a:rPr lang="en-US" dirty="0"/>
            </a:br>
            <a:r>
              <a:rPr lang="en-US" dirty="0"/>
              <a:t>Case reports</a:t>
            </a:r>
          </a:p>
        </p:txBody>
      </p:sp>
      <p:sp>
        <p:nvSpPr>
          <p:cNvPr id="3" name="Content Placeholder 2"/>
          <p:cNvSpPr>
            <a:spLocks noGrp="1"/>
          </p:cNvSpPr>
          <p:nvPr>
            <p:ph idx="1"/>
          </p:nvPr>
        </p:nvSpPr>
        <p:spPr>
          <a:xfrm>
            <a:off x="1069848" y="2121407"/>
            <a:ext cx="10058400" cy="4562025"/>
          </a:xfrm>
        </p:spPr>
        <p:txBody>
          <a:bodyPr>
            <a:normAutofit/>
          </a:bodyPr>
          <a:lstStyle/>
          <a:p>
            <a:pPr marL="0" indent="0">
              <a:buNone/>
            </a:pPr>
            <a:r>
              <a:rPr lang="en-US" dirty="0"/>
              <a:t>Case report abstracts are evaluated for novelty and significance to the practice of genetic counseling and/or medical genetics. </a:t>
            </a:r>
          </a:p>
          <a:p>
            <a:pPr marL="0" indent="0">
              <a:buNone/>
            </a:pPr>
            <a:r>
              <a:rPr lang="en-US" dirty="0"/>
              <a:t>Authors should consider the following elements when writing their case report abstract, as they reflect the evaluation criteria used by the Abstract Workgroup: </a:t>
            </a:r>
          </a:p>
          <a:p>
            <a:pPr marL="457200" indent="-457200">
              <a:buAutoNum type="arabicPeriod"/>
            </a:pPr>
            <a:r>
              <a:rPr lang="en-US" dirty="0"/>
              <a:t>Clear description of the case </a:t>
            </a:r>
          </a:p>
          <a:p>
            <a:pPr marL="457200" indent="-457200">
              <a:buAutoNum type="arabicPeriod"/>
            </a:pPr>
            <a:r>
              <a:rPr lang="en-US" dirty="0"/>
              <a:t>Discussion of the significance to the field and implications for practice </a:t>
            </a:r>
          </a:p>
          <a:p>
            <a:pPr marL="0" indent="0">
              <a:buNone/>
            </a:pPr>
            <a:r>
              <a:rPr lang="en-US" dirty="0"/>
              <a:t>While the above elements should be addressed in a case report abstract, there is no required format or organization for abstracts. </a:t>
            </a:r>
          </a:p>
          <a:p>
            <a:pPr marL="0" indent="0">
              <a:buNone/>
            </a:pPr>
            <a:r>
              <a:rPr lang="en-US" dirty="0"/>
              <a:t>Authors may choose (but are not required) to structure abstracts using the following headings: Introduction, Case Report(s), and Discussion. </a:t>
            </a:r>
          </a:p>
        </p:txBody>
      </p:sp>
    </p:spTree>
    <p:extLst>
      <p:ext uri="{BB962C8B-B14F-4D97-AF65-F5344CB8AC3E}">
        <p14:creationId xmlns:p14="http://schemas.microsoft.com/office/powerpoint/2010/main" val="124907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Requirements</a:t>
            </a:r>
          </a:p>
        </p:txBody>
      </p:sp>
      <p:sp>
        <p:nvSpPr>
          <p:cNvPr id="3" name="Content Placeholder 2"/>
          <p:cNvSpPr>
            <a:spLocks noGrp="1"/>
          </p:cNvSpPr>
          <p:nvPr>
            <p:ph idx="1"/>
          </p:nvPr>
        </p:nvSpPr>
        <p:spPr/>
        <p:txBody>
          <a:bodyPr/>
          <a:lstStyle/>
          <a:p>
            <a:r>
              <a:rPr lang="en-US" dirty="0"/>
              <a:t>An abstract is a required component of your final manuscript</a:t>
            </a:r>
          </a:p>
          <a:p>
            <a:endParaRPr lang="en-US" dirty="0"/>
          </a:p>
          <a:p>
            <a:r>
              <a:rPr lang="en-US" dirty="0"/>
              <a:t>Submission of the abstract to NSGC or another professional meeting is strongly encouraged </a:t>
            </a:r>
          </a:p>
          <a:p>
            <a:pPr lvl="1"/>
            <a:r>
              <a:rPr lang="en-US" dirty="0"/>
              <a:t>Please cc or bcc the PD/APD on this submission</a:t>
            </a:r>
          </a:p>
          <a:p>
            <a:endParaRPr lang="en-US" dirty="0"/>
          </a:p>
          <a:p>
            <a:r>
              <a:rPr lang="en-US" b="1" dirty="0"/>
              <a:t>All members of your project committee should have an opportunity to review and edit any abstract prior to submission</a:t>
            </a:r>
          </a:p>
        </p:txBody>
      </p:sp>
    </p:spTree>
    <p:extLst>
      <p:ext uri="{BB962C8B-B14F-4D97-AF65-F5344CB8AC3E}">
        <p14:creationId xmlns:p14="http://schemas.microsoft.com/office/powerpoint/2010/main" val="2162413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Wood Type</Template>
  <TotalTime>160</TotalTime>
  <Words>1506</Words>
  <Application>Microsoft Office PowerPoint</Application>
  <PresentationFormat>Widescreen</PresentationFormat>
  <Paragraphs>157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Georgia</vt:lpstr>
      <vt:lpstr>Wingdings</vt:lpstr>
      <vt:lpstr>Wood Type</vt:lpstr>
      <vt:lpstr>Dissemination: Abstracts, Presentations &amp; Publications</vt:lpstr>
      <vt:lpstr>Overview</vt:lpstr>
      <vt:lpstr>NSGC Abstracts</vt:lpstr>
      <vt:lpstr>NSGC Abstract Review criteria</vt:lpstr>
      <vt:lpstr>Additional criteria: Original research</vt:lpstr>
      <vt:lpstr>Additional criteria: Original research, con’t</vt:lpstr>
      <vt:lpstr>Additional criteria: Original research, con’t</vt:lpstr>
      <vt:lpstr>Additional criteria: Case reports</vt:lpstr>
      <vt:lpstr>Program Requirements</vt:lpstr>
      <vt:lpstr>Authorship</vt:lpstr>
      <vt:lpstr>NSGC Abstract submission </vt:lpstr>
      <vt:lpstr>After submission</vt:lpstr>
      <vt:lpstr>Resources: Poster Preparation</vt:lpstr>
      <vt:lpstr>Requests for data</vt:lpstr>
      <vt:lpstr>Capstone presentation</vt:lpstr>
      <vt:lpstr>Presentation: What to include</vt:lpstr>
      <vt:lpstr>Presentation, con’t</vt:lpstr>
      <vt:lpstr>Publishing</vt:lpstr>
      <vt:lpstr>Publishing,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E. Doyle</dc:creator>
  <cp:lastModifiedBy>Lauren E. Doyle</cp:lastModifiedBy>
  <cp:revision>41</cp:revision>
  <dcterms:created xsi:type="dcterms:W3CDTF">2017-03-08T17:00:57Z</dcterms:created>
  <dcterms:modified xsi:type="dcterms:W3CDTF">2018-12-31T20:06:04Z</dcterms:modified>
</cp:coreProperties>
</file>