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9" r:id="rId4"/>
    <p:sldId id="270" r:id="rId5"/>
    <p:sldId id="262" r:id="rId6"/>
    <p:sldId id="271" r:id="rId7"/>
    <p:sldId id="272" r:id="rId8"/>
    <p:sldId id="273" r:id="rId9"/>
    <p:sldId id="267" r:id="rId10"/>
    <p:sldId id="276" r:id="rId11"/>
    <p:sldId id="263" r:id="rId12"/>
    <p:sldId id="266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2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9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1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37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770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12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44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0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24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3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4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4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0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8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10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6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00F65-F8C4-4B93-8562-879D7F32C514}" type="datetimeFigureOut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B68CD-CA76-4328-9CE9-98D8FB5B1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30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altrics.com/universi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ncg.qualtric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Designing your Survey in Qualtrics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Capstone Seminar resource slides</a:t>
            </a:r>
          </a:p>
        </p:txBody>
      </p:sp>
    </p:spTree>
    <p:extLst>
      <p:ext uri="{BB962C8B-B14F-4D97-AF65-F5344CB8AC3E}">
        <p14:creationId xmlns:p14="http://schemas.microsoft.com/office/powerpoint/2010/main" val="62659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Survey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1676400"/>
            <a:ext cx="7429499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Recommended Settings</a:t>
            </a:r>
          </a:p>
          <a:p>
            <a:pPr lvl="1"/>
            <a:r>
              <a:rPr lang="en-US" dirty="0"/>
              <a:t>Experience</a:t>
            </a:r>
          </a:p>
          <a:p>
            <a:pPr lvl="2"/>
            <a:r>
              <a:rPr lang="en-US" dirty="0"/>
              <a:t>Back Button (allows people to go back and change a response)</a:t>
            </a:r>
          </a:p>
          <a:p>
            <a:pPr lvl="2"/>
            <a:r>
              <a:rPr lang="en-US" dirty="0"/>
              <a:t>Change Survey Title</a:t>
            </a:r>
          </a:p>
          <a:p>
            <a:pPr lvl="1"/>
            <a:r>
              <a:rPr lang="en-US" dirty="0"/>
              <a:t>Protection</a:t>
            </a:r>
          </a:p>
          <a:p>
            <a:pPr lvl="2"/>
            <a:r>
              <a:rPr lang="en-US" dirty="0"/>
              <a:t>Open Access</a:t>
            </a:r>
          </a:p>
          <a:p>
            <a:pPr lvl="2"/>
            <a:r>
              <a:rPr lang="en-US" dirty="0"/>
              <a:t>Prevent “Ballot Box Stuffing” (allows people to only complete survey once)</a:t>
            </a:r>
          </a:p>
          <a:p>
            <a:pPr lvl="2"/>
            <a:r>
              <a:rPr lang="en-US" dirty="0"/>
              <a:t>Prevent Indexing (keeps survey private)</a:t>
            </a:r>
          </a:p>
          <a:p>
            <a:pPr lvl="1"/>
            <a:r>
              <a:rPr lang="en-US" dirty="0"/>
              <a:t>Termination</a:t>
            </a:r>
          </a:p>
          <a:p>
            <a:pPr lvl="2"/>
            <a:r>
              <a:rPr lang="en-US" dirty="0"/>
              <a:t>Defaults</a:t>
            </a:r>
          </a:p>
          <a:p>
            <a:pPr lvl="1"/>
            <a:r>
              <a:rPr lang="en-US" dirty="0"/>
              <a:t>Partial Completion Options</a:t>
            </a:r>
          </a:p>
          <a:p>
            <a:pPr lvl="2"/>
            <a:r>
              <a:rPr lang="en-US" dirty="0"/>
              <a:t>Set for number of hours/ days before partially completed surveys are closed and data recorded</a:t>
            </a:r>
          </a:p>
        </p:txBody>
      </p:sp>
    </p:spTree>
    <p:extLst>
      <p:ext uri="{BB962C8B-B14F-4D97-AF65-F5344CB8AC3E}">
        <p14:creationId xmlns:p14="http://schemas.microsoft.com/office/powerpoint/2010/main" val="361754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Distributing Your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Most of your surveys will use a survey link that you can include in an email message.</a:t>
            </a:r>
          </a:p>
          <a:p>
            <a:r>
              <a:rPr lang="en-US" dirty="0"/>
              <a:t>Click the “Distribute Survey” tab to obtain this link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Before Distributing</a:t>
            </a:r>
          </a:p>
          <a:p>
            <a:r>
              <a:rPr lang="en-US" dirty="0"/>
              <a:t>Clear any responses that were collected during previews and pilot testing</a:t>
            </a:r>
          </a:p>
          <a:p>
            <a:r>
              <a:rPr lang="en-US" dirty="0"/>
              <a:t>Make sure that your survey is “activated” by clicking on the “active” box just next to survey title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57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62601"/>
            <a:ext cx="7429499" cy="1478570"/>
          </a:xfrm>
        </p:spPr>
        <p:txBody>
          <a:bodyPr>
            <a:normAutofit/>
          </a:bodyPr>
          <a:lstStyle/>
          <a:p>
            <a:r>
              <a:rPr lang="en-US" sz="3200" dirty="0"/>
              <a:t>Downloading Results and Creating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725" y="2819400"/>
            <a:ext cx="7429499" cy="3541714"/>
          </a:xfrm>
        </p:spPr>
        <p:txBody>
          <a:bodyPr/>
          <a:lstStyle/>
          <a:p>
            <a:r>
              <a:rPr lang="en-US" dirty="0"/>
              <a:t>You should view the available tutorials about these topics</a:t>
            </a:r>
          </a:p>
        </p:txBody>
      </p:sp>
    </p:spTree>
    <p:extLst>
      <p:ext uri="{BB962C8B-B14F-4D97-AF65-F5344CB8AC3E}">
        <p14:creationId xmlns:p14="http://schemas.microsoft.com/office/powerpoint/2010/main" val="202518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2249486"/>
            <a:ext cx="7429499" cy="3989995"/>
          </a:xfrm>
        </p:spPr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="1" dirty="0"/>
              <a:t> Help</a:t>
            </a:r>
            <a:r>
              <a:rPr lang="en-US" dirty="0"/>
              <a:t> button in Qualtrics (</a:t>
            </a:r>
            <a:r>
              <a:rPr lang="en-US" dirty="0">
                <a:hlinkClick r:id="rId2"/>
              </a:rPr>
              <a:t>www.qualtrics.com/university</a:t>
            </a:r>
            <a:r>
              <a:rPr lang="en-US" dirty="0"/>
              <a:t>) leads to good information through written documents, video tutorials, via e-mail, or by phone. </a:t>
            </a:r>
          </a:p>
          <a:p>
            <a:r>
              <a:rPr lang="en-US" dirty="0"/>
              <a:t>Check for free Qualtrics training through the UNCG Workshops &amp; Event Calendar</a:t>
            </a:r>
            <a:r>
              <a:rPr lang="en-US"/>
              <a:t>. </a:t>
            </a:r>
          </a:p>
          <a:p>
            <a:pPr lvl="1"/>
            <a:r>
              <a:rPr lang="en-US" dirty="0"/>
              <a:t>http://workshops.uncg.edu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5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to Access Qualtrics</a:t>
            </a:r>
          </a:p>
          <a:p>
            <a:r>
              <a:rPr lang="en-US" dirty="0"/>
              <a:t>Basic Operations</a:t>
            </a:r>
          </a:p>
          <a:p>
            <a:pPr lvl="1"/>
            <a:r>
              <a:rPr lang="en-US" dirty="0"/>
              <a:t>Writing and editing questions</a:t>
            </a:r>
          </a:p>
          <a:p>
            <a:pPr lvl="1"/>
            <a:r>
              <a:rPr lang="en-US" dirty="0"/>
              <a:t>Survey Logic</a:t>
            </a:r>
          </a:p>
          <a:p>
            <a:pPr lvl="1"/>
            <a:r>
              <a:rPr lang="en-US" dirty="0"/>
              <a:t>Distributing the survey</a:t>
            </a:r>
          </a:p>
          <a:p>
            <a:pPr lvl="1"/>
            <a:r>
              <a:rPr lang="en-US" dirty="0"/>
              <a:t>Downloading results</a:t>
            </a:r>
          </a:p>
          <a:p>
            <a:pPr lvl="1"/>
            <a:r>
              <a:rPr lang="en-US" dirty="0"/>
              <a:t>Creating Reports</a:t>
            </a:r>
          </a:p>
          <a:p>
            <a:r>
              <a:rPr lang="en-US" dirty="0"/>
              <a:t>Getting Help/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62289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Qualtrics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Who is eligible?</a:t>
            </a:r>
          </a:p>
          <a:p>
            <a:r>
              <a:rPr lang="en-US" dirty="0"/>
              <a:t>All UNCG faculty, staff, and students are eligible to use Qualtrics at UNCG.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How can I get the software?</a:t>
            </a:r>
          </a:p>
          <a:p>
            <a:r>
              <a:rPr lang="en-US" dirty="0"/>
              <a:t>You may access Qualtrics by logging in to </a:t>
            </a:r>
            <a:r>
              <a:rPr lang="en-US" dirty="0">
                <a:hlinkClick r:id="rId2"/>
              </a:rPr>
              <a:t>uncg.qualtrics.com</a:t>
            </a:r>
            <a:r>
              <a:rPr lang="en-US" dirty="0"/>
              <a:t> with your UNCG user name and password</a:t>
            </a:r>
            <a:r>
              <a:rPr lang="en-US" b="1" dirty="0"/>
              <a:t>.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00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Login</a:t>
            </a:r>
          </a:p>
          <a:p>
            <a:r>
              <a:rPr lang="en-US" dirty="0"/>
              <a:t>“Create Survey”</a:t>
            </a:r>
          </a:p>
          <a:p>
            <a:r>
              <a:rPr lang="en-US" dirty="0"/>
              <a:t>Basic Survey Builder</a:t>
            </a:r>
          </a:p>
          <a:p>
            <a:r>
              <a:rPr lang="en-US" dirty="0"/>
              <a:t>Start writing question</a:t>
            </a:r>
          </a:p>
          <a:p>
            <a:pPr lvl="1"/>
            <a:r>
              <a:rPr lang="en-US" dirty="0"/>
              <a:t>You can cut and paste questions from a MS Word file</a:t>
            </a:r>
          </a:p>
          <a:p>
            <a:pPr lvl="1"/>
            <a:r>
              <a:rPr lang="en-US" dirty="0"/>
              <a:t>Question Library</a:t>
            </a:r>
          </a:p>
          <a:p>
            <a:pPr lvl="1"/>
            <a:r>
              <a:rPr lang="en-US" dirty="0"/>
              <a:t>Types of questions/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1905000"/>
            <a:ext cx="3581400" cy="923330"/>
          </a:xfrm>
          <a:prstGeom prst="rect">
            <a:avLst/>
          </a:prstGeom>
          <a:noFill/>
          <a:ln w="476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 You should develop and edit your survey using MS Word.  This allows for easier editing.</a:t>
            </a:r>
          </a:p>
        </p:txBody>
      </p:sp>
    </p:spTree>
    <p:extLst>
      <p:ext uri="{BB962C8B-B14F-4D97-AF65-F5344CB8AC3E}">
        <p14:creationId xmlns:p14="http://schemas.microsoft.com/office/powerpoint/2010/main" val="1990074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formats available</a:t>
            </a:r>
          </a:p>
          <a:p>
            <a:r>
              <a:rPr lang="en-US" dirty="0"/>
              <a:t>Formats you are likely to use:</a:t>
            </a:r>
          </a:p>
          <a:p>
            <a:pPr lvl="1"/>
            <a:r>
              <a:rPr lang="en-US" dirty="0"/>
              <a:t>Multiple choice – select one answer</a:t>
            </a:r>
          </a:p>
          <a:p>
            <a:pPr lvl="1"/>
            <a:r>
              <a:rPr lang="en-US" dirty="0"/>
              <a:t>Multiple choice – check all that apply</a:t>
            </a:r>
          </a:p>
          <a:p>
            <a:pPr lvl="1"/>
            <a:r>
              <a:rPr lang="en-US" dirty="0"/>
              <a:t>Matrix with rating scales</a:t>
            </a:r>
          </a:p>
          <a:p>
            <a:pPr lvl="1"/>
            <a:r>
              <a:rPr lang="en-US" dirty="0"/>
              <a:t>Open-ended (text box)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7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Logic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 Logic</a:t>
            </a:r>
          </a:p>
          <a:p>
            <a:pPr lvl="1"/>
            <a:r>
              <a:rPr lang="en-US" dirty="0"/>
              <a:t>Use to skip a single question</a:t>
            </a:r>
          </a:p>
          <a:p>
            <a:r>
              <a:rPr lang="en-US" dirty="0"/>
              <a:t>Skip Logic</a:t>
            </a:r>
          </a:p>
          <a:p>
            <a:pPr lvl="1"/>
            <a:r>
              <a:rPr lang="en-US" dirty="0"/>
              <a:t>Use to skip a series, or block, of questions</a:t>
            </a:r>
          </a:p>
          <a:p>
            <a:r>
              <a:rPr lang="en-US" dirty="0"/>
              <a:t>Using Blocks</a:t>
            </a:r>
          </a:p>
          <a:p>
            <a:pPr lvl="1"/>
            <a:r>
              <a:rPr lang="en-US" dirty="0"/>
              <a:t>Blocks are used to organize a group of questions</a:t>
            </a:r>
          </a:p>
          <a:p>
            <a:pPr lvl="1"/>
            <a:r>
              <a:rPr lang="en-US" dirty="0"/>
              <a:t>Organizing questions into blocks allows you to use “skip logic” easily.</a:t>
            </a:r>
          </a:p>
        </p:txBody>
      </p:sp>
    </p:spTree>
    <p:extLst>
      <p:ext uri="{BB962C8B-B14F-4D97-AF65-F5344CB8AC3E}">
        <p14:creationId xmlns:p14="http://schemas.microsoft.com/office/powerpoint/2010/main" val="231694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Display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you shop at Target?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No</a:t>
            </a:r>
          </a:p>
          <a:p>
            <a:r>
              <a:rPr lang="en-US" dirty="0"/>
              <a:t>From the list below, check all the products that you regularly buy at Target: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Toothpaste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Pet supplies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Laundry Soap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DVDs</a:t>
            </a:r>
          </a:p>
          <a:p>
            <a:r>
              <a:rPr lang="en-US" dirty="0"/>
              <a:t>Do you shop at Wal-Mart?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447800" y="2590800"/>
            <a:ext cx="51054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553200" y="2590800"/>
            <a:ext cx="0" cy="3124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19600" y="5715000"/>
            <a:ext cx="2133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81800" y="3581400"/>
            <a:ext cx="2060694" cy="92333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dirty="0"/>
              <a:t>Display Logic – if “No” - go to this question.</a:t>
            </a:r>
          </a:p>
        </p:txBody>
      </p:sp>
    </p:spTree>
    <p:extLst>
      <p:ext uri="{BB962C8B-B14F-4D97-AF65-F5344CB8AC3E}">
        <p14:creationId xmlns:p14="http://schemas.microsoft.com/office/powerpoint/2010/main" val="3891617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Skip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04665"/>
            <a:ext cx="5410200" cy="4876800"/>
          </a:xfrm>
          <a:solidFill>
            <a:schemeClr val="tx1">
              <a:lumMod val="85000"/>
            </a:schemeClr>
          </a:solidFill>
        </p:spPr>
        <p:txBody>
          <a:bodyPr/>
          <a:lstStyle/>
          <a:p>
            <a:r>
              <a:rPr lang="en-US" sz="1600" dirty="0"/>
              <a:t>Do you shop at Target?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No</a:t>
            </a:r>
          </a:p>
          <a:p>
            <a:pPr marL="274320" lvl="1" indent="0">
              <a:buNone/>
            </a:pPr>
            <a:endParaRPr lang="en-US" sz="1600" dirty="0"/>
          </a:p>
          <a:p>
            <a:pPr marL="274320" lvl="1" indent="0">
              <a:buNone/>
            </a:pPr>
            <a:r>
              <a:rPr lang="en-US" sz="1600" b="1" dirty="0"/>
              <a:t>BLOCK:  Target Follow Up Questions</a:t>
            </a:r>
          </a:p>
          <a:p>
            <a:pPr marL="274320" lvl="1" indent="0">
              <a:buNone/>
            </a:pPr>
            <a:r>
              <a:rPr lang="en-US" sz="1600" dirty="0"/>
              <a:t>Q: Why do you shop at Target?</a:t>
            </a:r>
          </a:p>
          <a:p>
            <a:pPr marL="274320" lvl="1" indent="0">
              <a:buNone/>
            </a:pPr>
            <a:r>
              <a:rPr lang="en-US" sz="1600" dirty="0"/>
              <a:t>Q:  How often do you shop at Target</a:t>
            </a:r>
            <a:br>
              <a:rPr lang="en-US" sz="1600" dirty="0"/>
            </a:br>
            <a:r>
              <a:rPr lang="en-US" sz="1600" dirty="0"/>
              <a:t>Q:  What products do buy at Target?</a:t>
            </a:r>
          </a:p>
          <a:p>
            <a:pPr marL="274320" lvl="1" indent="0">
              <a:buNone/>
            </a:pPr>
            <a:r>
              <a:rPr lang="en-US" sz="1600" dirty="0"/>
              <a:t>Q:  Satisfaction with shopping experience?</a:t>
            </a:r>
          </a:p>
          <a:p>
            <a:endParaRPr lang="en-US" dirty="0"/>
          </a:p>
          <a:p>
            <a:r>
              <a:rPr lang="en-US" sz="1600" dirty="0"/>
              <a:t>Do you shop at Wal-Mart?</a:t>
            </a:r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9F08498-11CF-4D3E-B14F-529C2B643AA6}"/>
              </a:ext>
            </a:extLst>
          </p:cNvPr>
          <p:cNvGrpSpPr/>
          <p:nvPr/>
        </p:nvGrpSpPr>
        <p:grpSpPr>
          <a:xfrm>
            <a:off x="2015411" y="2514600"/>
            <a:ext cx="4267200" cy="2438400"/>
            <a:chOff x="1524000" y="2514600"/>
            <a:chExt cx="4267200" cy="24384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524000" y="2514600"/>
              <a:ext cx="426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791200" y="2514600"/>
              <a:ext cx="0" cy="2438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3657600" y="4939004"/>
              <a:ext cx="2133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629400" y="3365946"/>
            <a:ext cx="2005677" cy="92333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en-US" dirty="0"/>
              <a:t>Skip Logic:</a:t>
            </a:r>
          </a:p>
          <a:p>
            <a:r>
              <a:rPr lang="en-US" dirty="0"/>
              <a:t>If “no” – go to end</a:t>
            </a:r>
            <a:br>
              <a:rPr lang="en-US" dirty="0"/>
            </a:br>
            <a:r>
              <a:rPr lang="en-US" dirty="0"/>
              <a:t>of block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3067062"/>
            <a:ext cx="4114800" cy="1676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3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Survey with Your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the “Collaborate” feature in Qualtrics to share a copy of your survey and/or your results with your committee members</a:t>
            </a:r>
          </a:p>
          <a:p>
            <a:r>
              <a:rPr lang="en-US" dirty="0"/>
              <a:t>All you need to do is enter their email address</a:t>
            </a:r>
          </a:p>
          <a:p>
            <a:r>
              <a:rPr lang="en-US" dirty="0"/>
              <a:t>You set the “permissions” (e.g. edit, view,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4914038"/>
            <a:ext cx="3429000" cy="1754326"/>
          </a:xfrm>
          <a:prstGeom prst="rect">
            <a:avLst/>
          </a:prstGeom>
          <a:noFill/>
          <a:ln w="539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 </a:t>
            </a:r>
          </a:p>
          <a:p>
            <a:r>
              <a:rPr lang="en-US" dirty="0" err="1"/>
              <a:t>Qualtrics</a:t>
            </a:r>
            <a:r>
              <a:rPr lang="en-US" dirty="0"/>
              <a:t> has a nice “Spell Check” feature.  You should run the spell check before sharing your survey with your committee.</a:t>
            </a:r>
          </a:p>
        </p:txBody>
      </p:sp>
    </p:spTree>
    <p:extLst>
      <p:ext uri="{BB962C8B-B14F-4D97-AF65-F5344CB8AC3E}">
        <p14:creationId xmlns:p14="http://schemas.microsoft.com/office/powerpoint/2010/main" val="2777144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905</TotalTime>
  <Words>578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Tw Cen MT</vt:lpstr>
      <vt:lpstr>Wingdings</vt:lpstr>
      <vt:lpstr>Circuit</vt:lpstr>
      <vt:lpstr>Designing your Survey in Qualtrics</vt:lpstr>
      <vt:lpstr>Overview </vt:lpstr>
      <vt:lpstr>How to Access Qualtrics</vt:lpstr>
      <vt:lpstr>Get Started</vt:lpstr>
      <vt:lpstr>Types of Questions</vt:lpstr>
      <vt:lpstr>Adding Logic </vt:lpstr>
      <vt:lpstr>Example:  Display Logic</vt:lpstr>
      <vt:lpstr>Example:  Skip Logic</vt:lpstr>
      <vt:lpstr>Sharing Survey with Your Committee</vt:lpstr>
      <vt:lpstr>Setting Survey Options</vt:lpstr>
      <vt:lpstr>Distributing Your Survey</vt:lpstr>
      <vt:lpstr>Downloading Results and Creating Reports</vt:lpstr>
      <vt:lpstr>Getting Help</vt:lpstr>
    </vt:vector>
  </TitlesOfParts>
  <Company>UNC Greensboro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Design:  Guidelines and Tips</dc:title>
  <dc:creator>Nancy Callanan</dc:creator>
  <cp:lastModifiedBy>Lauren E. Doyle</cp:lastModifiedBy>
  <cp:revision>40</cp:revision>
  <dcterms:created xsi:type="dcterms:W3CDTF">2012-05-10T11:53:47Z</dcterms:created>
  <dcterms:modified xsi:type="dcterms:W3CDTF">2018-12-31T20:02:00Z</dcterms:modified>
</cp:coreProperties>
</file>